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58" r:id="rId4"/>
    <p:sldId id="259" r:id="rId5"/>
    <p:sldId id="261" r:id="rId6"/>
    <p:sldId id="256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808CE-46B8-48E0-8150-1D97DA4D8C77}" type="datetimeFigureOut">
              <a:rPr lang="ru-RU" smtClean="0"/>
              <a:t>27.11.2010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2A50-A4F6-4077-8BB4-AA6021E2CC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B2A50-A4F6-4077-8BB4-AA6021E2CCC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0C51B-808F-4027-A755-96C09DEEC9D6}" type="datetimeFigureOut">
              <a:rPr lang="ru-RU" smtClean="0"/>
              <a:pPr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Федеральное государственное унитарное предприятие</a:t>
            </a:r>
            <a:br>
              <a:rPr lang="ru-RU" sz="1800" dirty="0" smtClean="0"/>
            </a:br>
            <a:r>
              <a:rPr lang="ru-RU" sz="1800" dirty="0" smtClean="0"/>
              <a:t>«Всероссийский научно-исследовательский институт </a:t>
            </a:r>
            <a:r>
              <a:rPr lang="ru-RU" sz="1800" dirty="0" err="1" smtClean="0"/>
              <a:t>расходометрии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ФГУП «ВНИИР»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ЭТАЛОНЫ РОССИИ</a:t>
            </a:r>
            <a:endParaRPr lang="ru-RU" sz="36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ЭТАЛОНЫ РОССИИ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ЭТАЛОНЫ РОССИИ</a:t>
            </a: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Новая папка (3)\SNC00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98759"/>
            <a:ext cx="7643867" cy="5087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928670"/>
            <a:ext cx="792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Государственный первичный эталон единицы объемного и массового расхода воды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000108"/>
            <a:ext cx="842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Государственный первичный эталон единицы объемного и массового расхода нефтепродуктов</a:t>
            </a:r>
            <a:endParaRPr lang="ru-RU" sz="1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ЭТАЛОНЫ РОССИИ</a:t>
            </a:r>
            <a:endParaRPr kumimoji="0" lang="ru-RU" sz="44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Documents and Settings\user\Рабочий стол\Новая папка (3)\SNC00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786742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2143108" y="714356"/>
            <a:ext cx="4143404" cy="600079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1643050"/>
            <a:ext cx="1143008" cy="4000528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Проблемы согласования интересов государства и </a:t>
            </a:r>
            <a:r>
              <a:rPr lang="ru-RU" sz="1800" b="1" dirty="0" err="1" smtClean="0"/>
              <a:t>недропользователей</a:t>
            </a:r>
            <a:r>
              <a:rPr lang="ru-RU" sz="1800" b="1" dirty="0" smtClean="0"/>
              <a:t> в </a:t>
            </a:r>
            <a:r>
              <a:rPr lang="ru-RU" sz="1800" b="1" dirty="0" smtClean="0"/>
              <a:t>у</a:t>
            </a:r>
            <a:r>
              <a:rPr lang="ru-RU" sz="1800" b="1" dirty="0" smtClean="0"/>
              <a:t>чете добываемых углеводородов</a:t>
            </a:r>
            <a:endParaRPr lang="ru-RU" sz="1800" b="1" dirty="0"/>
          </a:p>
        </p:txBody>
      </p:sp>
      <p:sp>
        <p:nvSpPr>
          <p:cNvPr id="8" name="Овал 7"/>
          <p:cNvSpPr/>
          <p:nvPr/>
        </p:nvSpPr>
        <p:spPr>
          <a:xfrm>
            <a:off x="2571736" y="2500306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1736" y="1714488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2571736" y="4857760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1643050"/>
            <a:ext cx="1714512" cy="4000528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2251059" y="5892817"/>
            <a:ext cx="49927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3108315" y="5892817"/>
            <a:ext cx="500066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2285984" y="5929330"/>
            <a:ext cx="428628" cy="42862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$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3143240" y="5929330"/>
            <a:ext cx="428628" cy="42862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$</a:t>
            </a:r>
            <a:endParaRPr lang="ru-RU" dirty="0"/>
          </a:p>
        </p:txBody>
      </p:sp>
      <p:cxnSp>
        <p:nvCxnSpPr>
          <p:cNvPr id="56" name="Прямая со стрелкой 55"/>
          <p:cNvCxnSpPr>
            <a:stCxn id="14" idx="3"/>
          </p:cNvCxnSpPr>
          <p:nvPr/>
        </p:nvCxnSpPr>
        <p:spPr>
          <a:xfrm>
            <a:off x="5715008" y="3643314"/>
            <a:ext cx="1571636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715008" y="4429132"/>
            <a:ext cx="157163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715008" y="2857496"/>
            <a:ext cx="157163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7286644" y="2643182"/>
            <a:ext cx="428628" cy="42862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$</a:t>
            </a:r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7286644" y="3429000"/>
            <a:ext cx="428628" cy="42862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$</a:t>
            </a:r>
            <a:endParaRPr lang="ru-RU" dirty="0"/>
          </a:p>
        </p:txBody>
      </p:sp>
      <p:sp>
        <p:nvSpPr>
          <p:cNvPr id="65" name="Овал 64"/>
          <p:cNvSpPr/>
          <p:nvPr/>
        </p:nvSpPr>
        <p:spPr>
          <a:xfrm>
            <a:off x="7286644" y="4214818"/>
            <a:ext cx="428628" cy="42862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$</a:t>
            </a:r>
            <a:endParaRPr lang="ru-RU" dirty="0"/>
          </a:p>
        </p:txBody>
      </p:sp>
      <p:cxnSp>
        <p:nvCxnSpPr>
          <p:cNvPr id="68" name="Прямая со стрелкой 67"/>
          <p:cNvCxnSpPr>
            <a:stCxn id="63" idx="6"/>
          </p:cNvCxnSpPr>
          <p:nvPr/>
        </p:nvCxnSpPr>
        <p:spPr>
          <a:xfrm>
            <a:off x="7715272" y="2857496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64" idx="6"/>
          </p:cNvCxnSpPr>
          <p:nvPr/>
        </p:nvCxnSpPr>
        <p:spPr>
          <a:xfrm>
            <a:off x="7715272" y="3643314"/>
            <a:ext cx="428628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65" idx="6"/>
          </p:cNvCxnSpPr>
          <p:nvPr/>
        </p:nvCxnSpPr>
        <p:spPr>
          <a:xfrm>
            <a:off x="7715272" y="4429132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30" idx="4"/>
          </p:cNvCxnSpPr>
          <p:nvPr/>
        </p:nvCxnSpPr>
        <p:spPr>
          <a:xfrm rot="5400000">
            <a:off x="2357422" y="6500834"/>
            <a:ext cx="28575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31" idx="4"/>
          </p:cNvCxnSpPr>
          <p:nvPr/>
        </p:nvCxnSpPr>
        <p:spPr>
          <a:xfrm rot="5400000">
            <a:off x="3214678" y="6500834"/>
            <a:ext cx="285752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571736" y="185736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СИКНС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71736" y="264318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СИКНС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571736" y="342900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СКНС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71736" y="421481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СИКНС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571736" y="500063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СИКНС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2844" y="2857496"/>
            <a:ext cx="1928858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Органы государственного контроля </a:t>
            </a:r>
            <a:r>
              <a:rPr lang="ru-RU" sz="1400" b="1" dirty="0" err="1" smtClean="0">
                <a:solidFill>
                  <a:schemeClr val="bg1"/>
                </a:solidFill>
              </a:rPr>
              <a:t>недропользования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Налоговые органы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71934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5786446" y="2571744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Попутный газ</a:t>
            </a:r>
            <a:endParaRPr lang="ru-RU" sz="1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5786446" y="3357562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Товарная нефть</a:t>
            </a:r>
            <a:endParaRPr lang="ru-RU" sz="1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5643570" y="4143380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Подтоварная вода</a:t>
            </a:r>
            <a:endParaRPr lang="ru-RU" sz="12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8143900" y="2643182"/>
            <a:ext cx="714348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ГПЗ</a:t>
            </a:r>
            <a:endParaRPr lang="ru-RU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143900" y="3429000"/>
            <a:ext cx="714348" cy="42862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НПЗ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8143900" y="4214818"/>
            <a:ext cx="714348" cy="42862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Пласт</a:t>
            </a:r>
            <a:endParaRPr lang="ru-RU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2071670" y="6143644"/>
            <a:ext cx="400110" cy="5714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b="1" dirty="0" smtClean="0"/>
              <a:t>Газ</a:t>
            </a:r>
            <a:endParaRPr lang="ru-RU" sz="14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928926" y="6143644"/>
            <a:ext cx="400110" cy="7143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1400" b="1" dirty="0" smtClean="0"/>
              <a:t>Нефть</a:t>
            </a:r>
            <a:endParaRPr lang="ru-RU" sz="1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14282" y="550070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Σ</a:t>
            </a:r>
            <a:r>
              <a:rPr lang="ru-RU" sz="2000" dirty="0" err="1" smtClean="0"/>
              <a:t>вх.</a:t>
            </a:r>
            <a:r>
              <a:rPr lang="ru-RU" sz="2800" dirty="0" err="1" smtClean="0"/>
              <a:t>=</a:t>
            </a:r>
            <a:r>
              <a:rPr lang="el-GR" sz="2800" dirty="0" smtClean="0"/>
              <a:t>Σ</a:t>
            </a:r>
            <a:r>
              <a:rPr lang="ru-RU" sz="2000" dirty="0" err="1" smtClean="0"/>
              <a:t>вых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2357422" y="3214686"/>
            <a:ext cx="1143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………………………………………………………………………………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2285984" y="107154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Первичный учет</a:t>
            </a:r>
            <a:endParaRPr lang="ru-RU" sz="1600" dirty="0"/>
          </a:p>
        </p:txBody>
      </p:sp>
      <p:sp>
        <p:nvSpPr>
          <p:cNvPr id="114" name="Овал 113"/>
          <p:cNvSpPr/>
          <p:nvPr/>
        </p:nvSpPr>
        <p:spPr>
          <a:xfrm>
            <a:off x="4500562" y="1714488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УПН 1</a:t>
            </a:r>
            <a:endParaRPr lang="ru-RU" sz="1200" b="1" dirty="0"/>
          </a:p>
        </p:txBody>
      </p:sp>
      <p:sp>
        <p:nvSpPr>
          <p:cNvPr id="115" name="Овал 114"/>
          <p:cNvSpPr/>
          <p:nvPr/>
        </p:nvSpPr>
        <p:spPr>
          <a:xfrm>
            <a:off x="4500562" y="2500306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УПН 2</a:t>
            </a:r>
            <a:endParaRPr lang="ru-RU" sz="1200" b="1" dirty="0"/>
          </a:p>
        </p:txBody>
      </p:sp>
      <p:sp>
        <p:nvSpPr>
          <p:cNvPr id="116" name="Овал 115"/>
          <p:cNvSpPr/>
          <p:nvPr/>
        </p:nvSpPr>
        <p:spPr>
          <a:xfrm>
            <a:off x="4500562" y="4857760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УПН</a:t>
            </a:r>
            <a:r>
              <a:rPr lang="en-US" sz="1200" b="1" dirty="0" smtClean="0"/>
              <a:t>N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000496" y="3357562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………………………………………………………………………………………………</a:t>
            </a:r>
            <a:endParaRPr lang="ru-RU" dirty="0"/>
          </a:p>
        </p:txBody>
      </p:sp>
      <p:sp>
        <p:nvSpPr>
          <p:cNvPr id="120" name="Стрелка вправо 119"/>
          <p:cNvSpPr/>
          <p:nvPr/>
        </p:nvSpPr>
        <p:spPr>
          <a:xfrm>
            <a:off x="3500430" y="335756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4071934" y="857232"/>
            <a:ext cx="428628" cy="42862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$</a:t>
            </a:r>
            <a:endParaRPr lang="ru-RU" dirty="0"/>
          </a:p>
        </p:txBody>
      </p:sp>
      <p:sp>
        <p:nvSpPr>
          <p:cNvPr id="133" name="TextBox 132"/>
          <p:cNvSpPr txBox="1"/>
          <p:nvPr/>
        </p:nvSpPr>
        <p:spPr>
          <a:xfrm>
            <a:off x="3428992" y="1357298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Газ Факел</a:t>
            </a:r>
            <a:endParaRPr lang="ru-RU" sz="1400" b="1" dirty="0"/>
          </a:p>
        </p:txBody>
      </p:sp>
      <p:sp>
        <p:nvSpPr>
          <p:cNvPr id="134" name="Овал 133"/>
          <p:cNvSpPr/>
          <p:nvPr/>
        </p:nvSpPr>
        <p:spPr>
          <a:xfrm>
            <a:off x="5143504" y="857232"/>
            <a:ext cx="428628" cy="42862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$</a:t>
            </a:r>
            <a:endParaRPr lang="ru-RU" dirty="0"/>
          </a:p>
        </p:txBody>
      </p:sp>
      <p:cxnSp>
        <p:nvCxnSpPr>
          <p:cNvPr id="137" name="Прямая со стрелкой 136"/>
          <p:cNvCxnSpPr/>
          <p:nvPr/>
        </p:nvCxnSpPr>
        <p:spPr>
          <a:xfrm rot="5400000" flipH="1">
            <a:off x="4097434" y="1474673"/>
            <a:ext cx="37921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rot="5400000" flipH="1">
            <a:off x="5169004" y="1474673"/>
            <a:ext cx="37921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5357818" y="1357298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Собственные нужды</a:t>
            </a:r>
            <a:endParaRPr lang="ru-RU" sz="1400" b="1" dirty="0"/>
          </a:p>
        </p:txBody>
      </p:sp>
      <p:cxnSp>
        <p:nvCxnSpPr>
          <p:cNvPr id="142" name="Прямая со стрелкой 141"/>
          <p:cNvCxnSpPr/>
          <p:nvPr/>
        </p:nvCxnSpPr>
        <p:spPr>
          <a:xfrm rot="5400000" flipH="1">
            <a:off x="4097434" y="688855"/>
            <a:ext cx="37921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rot="5400000" flipH="1">
            <a:off x="5169004" y="688855"/>
            <a:ext cx="37921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hape 151"/>
          <p:cNvCxnSpPr>
            <a:stCxn id="82" idx="2"/>
          </p:cNvCxnSpPr>
          <p:nvPr/>
        </p:nvCxnSpPr>
        <p:spPr>
          <a:xfrm rot="16200000" flipH="1">
            <a:off x="1281288" y="3853032"/>
            <a:ext cx="759274" cy="1107304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Соединительная линия уступом 166"/>
          <p:cNvCxnSpPr/>
          <p:nvPr/>
        </p:nvCxnSpPr>
        <p:spPr>
          <a:xfrm rot="16200000" flipV="1">
            <a:off x="1142976" y="4286256"/>
            <a:ext cx="1285884" cy="714380"/>
          </a:xfrm>
          <a:prstGeom prst="bentConnector3">
            <a:avLst>
              <a:gd name="adj1" fmla="val 223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28"/>
            <a:ext cx="5089229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5715008" y="142873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86446" y="1142984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 smtClean="0"/>
              <a:t>Ново-Суксинская</a:t>
            </a:r>
            <a:r>
              <a:rPr lang="ru-RU" sz="1100" b="1" dirty="0" smtClean="0"/>
              <a:t> УПВСН</a:t>
            </a:r>
            <a:endParaRPr lang="ru-RU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214818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соответствии с Соглашением между </a:t>
            </a:r>
            <a:r>
              <a:rPr lang="ru-RU" b="1" dirty="0" err="1" smtClean="0"/>
              <a:t>Росстандартом</a:t>
            </a:r>
            <a:r>
              <a:rPr lang="ru-RU" b="1" dirty="0" smtClean="0"/>
              <a:t> России и Республикой Татарстан решено построить государственный эталонный комплекс в составе государственных первичных эталонов России ФГУП «ВНИИР» и эталонных средств измерения, размещенных в ОАО «</a:t>
            </a:r>
            <a:r>
              <a:rPr lang="ru-RU" b="1" dirty="0" err="1" smtClean="0"/>
              <a:t>Татнефть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3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Росстандарт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Кабинет Министров Республики Татарстан, руководствуясь заинтересованностью в повышении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энергоэффективности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экономики Российской Федерации и Республики Татарстан, в улучшении метрологического обеспечения процессов добычи и переработки нефти и нефтяного газа, и учитывая, что в Республике Татарстан накоплен опыт разработки и реализации программ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энергоресурсоэффективности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и сосредоточены значительные метрологические силы Ростехрегулирования в области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расходометрии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а также руководствуясь Федеральным законом от 27 апреля 1993 г. № 4871 «Об обеспечении единства измерений» и Федеральным законом от 3 апреля 1996 г. № 28-ФЗ «Об энергосбережении» подписали соглашение о создании на территории Республике Татарстан государственного комплекса метрологического обеспечения добычи нефти и нефтяного газа, включающего Государственные первичные эталоны и рабочие эталоны количества и расхода сырой нефти и нефтяного газа, а также государственный научно-инженерный испытательный полигон испытаний и поверки эталонов и рабочих средств измерений количества сырой нефти и нефтяного газа в реальных условиях.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Головным институтом от Ростехрегулирования определен ФГУП ВНИИР. Во исполнение соглашения,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Ростехрегулирование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приказом № 1948 от 24.06.2006г. возложила на ФГУП ВНИИР обязанности по созданию Государственного Эталонного Комплекса.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500174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 </a:t>
            </a:r>
            <a:r>
              <a:rPr lang="ru-RU" dirty="0" smtClean="0"/>
              <a:t>2012 </a:t>
            </a:r>
            <a:r>
              <a:rPr lang="ru-RU" dirty="0" smtClean="0"/>
              <a:t>году в России должна быть </a:t>
            </a:r>
            <a:r>
              <a:rPr lang="ru-RU" dirty="0" smtClean="0"/>
              <a:t>создана, </a:t>
            </a:r>
            <a:r>
              <a:rPr lang="ru-RU" dirty="0" smtClean="0"/>
              <a:t>ориентированная на </a:t>
            </a:r>
            <a:r>
              <a:rPr lang="ru-RU" dirty="0" smtClean="0"/>
              <a:t>нефтедобывающую и перерабатывающую промышленность, Всероссийская</a:t>
            </a:r>
            <a:r>
              <a:rPr lang="ru-RU" dirty="0" smtClean="0"/>
              <a:t>   метрологическая система, в центре которой будут находиться первичные эталоны </a:t>
            </a:r>
            <a:r>
              <a:rPr lang="ru-RU" dirty="0" smtClean="0"/>
              <a:t>единиц расхода, </a:t>
            </a:r>
            <a:r>
              <a:rPr lang="ru-RU" dirty="0" smtClean="0"/>
              <a:t>хранителем и куратором которых </a:t>
            </a:r>
            <a:r>
              <a:rPr lang="ru-RU" dirty="0" smtClean="0"/>
              <a:t>является </a:t>
            </a:r>
            <a:r>
              <a:rPr lang="ru-RU" dirty="0" smtClean="0"/>
              <a:t>Всероссийский научно-исследовательский институт </a:t>
            </a:r>
            <a:r>
              <a:rPr lang="ru-RU" dirty="0" err="1" smtClean="0"/>
              <a:t>расходометрии</a:t>
            </a:r>
            <a:r>
              <a:rPr lang="ru-RU" dirty="0" smtClean="0"/>
              <a:t> (КАЗАНЬ), испытательный инженерный метрологический комплекс на </a:t>
            </a:r>
            <a:r>
              <a:rPr lang="ru-RU" dirty="0" err="1" smtClean="0"/>
              <a:t>Ново-Суксинском</a:t>
            </a:r>
            <a:r>
              <a:rPr lang="ru-RU" dirty="0" smtClean="0"/>
              <a:t> месторождении «</a:t>
            </a:r>
            <a:r>
              <a:rPr lang="ru-RU" dirty="0" err="1" smtClean="0"/>
              <a:t>Татнефти</a:t>
            </a:r>
            <a:r>
              <a:rPr lang="ru-RU" dirty="0" smtClean="0"/>
              <a:t>» и система вторичных эталонов - передвижных установок, которые могут эксплуатироваться на разных месторождениях страны. Подкрепленная методически, технологически, нормативно и законодательно, она будет включена в международную метрологическую систему.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28604"/>
            <a:ext cx="842968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Соглашение </a:t>
            </a:r>
            <a:r>
              <a:rPr lang="ru-RU" sz="1600" dirty="0" smtClean="0"/>
              <a:t>закрепляет партнерство и определяет его задачи, роли сторон при реализации проекта, а также структуру Государственного комплекса метрологического обеспечения добычи нефти и нефтяного газа (ГЭК). Задача ГЭК – метрологическое обеспечение измерений количества добываемых </a:t>
            </a:r>
            <a:r>
              <a:rPr lang="ru-RU" sz="1600" dirty="0" err="1" smtClean="0"/>
              <a:t>недропользователями</a:t>
            </a:r>
            <a:r>
              <a:rPr lang="ru-RU" sz="1600" dirty="0" smtClean="0"/>
              <a:t> нефти и нефтяного газа, проведение метрологических исследований и испытаний различных типов измерительных установок, систем измерений количества и параметров сырой нефти, поверочных мобильных эталонных средств измерений; проведение испытаний, сертификации, калибровки средств измерений. Комплекс должен позволить расширить номенклатуру поверяемых и испытываемых рабочих и эталонных средств измерений, применяемых для измерения количества нефти и газа, выходящих из скважин, повысить качество и конкурентоспособность отечественной эталонной базы на мировом уровне; выполнить необходимый комплекс работ по достоверному учету добываемых нефти и газа; разрабатывать и внедрять отечественные средства измерений нефти и газа, в том числе на скважинах, на мировом уровне и оснастить ими нефтяные компании России. Что касается структуры ГЭК, то он будет состоять из двух крупных инженерных систем. Первая представляет из себя систему первичных государственных эталонов объемного и массового расхода нефти, попутного нефтяного газа, пластовых жидкостей, влажности и так называемых эталонных смесей – хранителей размера единиц. Вторая – Государственный научно-инженерный испытательный полигон, создаваемый в технологическом поле </a:t>
            </a:r>
            <a:r>
              <a:rPr lang="ru-RU" sz="1600" dirty="0" err="1" smtClean="0"/>
              <a:t>Ново-Суксинской</a:t>
            </a:r>
            <a:r>
              <a:rPr lang="ru-RU" sz="1600" dirty="0" smtClean="0"/>
              <a:t> установки комплексной подготовки высокосернистой нефти - УКПВСН. Здесь будут делать то, чего сегодня никто в России не делает: моделировать на многофазных средах (реальных нефти, попутном газе, пластовой жидкости) реальную эксплуатацию измерительных приборов и систем, проводить их испытание и поверку.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318</Words>
  <Application>Microsoft Office PowerPoint</Application>
  <PresentationFormat>Экран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Федеральное государственное унитарное предприятие «Всероссийский научно-исследовательский институт расходометрии»  ФГУП «ВНИИР»</vt:lpstr>
      <vt:lpstr>Слайд 2</vt:lpstr>
      <vt:lpstr>ЭТАЛОНЫ РОССИИ</vt:lpstr>
      <vt:lpstr>Слайд 4</vt:lpstr>
      <vt:lpstr>Проблемы согласования интересов государства и недропользователей в учете добываемых углеводородов</vt:lpstr>
      <vt:lpstr>Слайд 6</vt:lpstr>
      <vt:lpstr>Слайд 7</vt:lpstr>
      <vt:lpstr>Слайд 8</vt:lpstr>
      <vt:lpstr>Слайд 9</vt:lpstr>
    </vt:vector>
  </TitlesOfParts>
  <Company>VGYP VNIIR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</dc:creator>
  <cp:lastModifiedBy>den</cp:lastModifiedBy>
  <cp:revision>37</cp:revision>
  <dcterms:created xsi:type="dcterms:W3CDTF">2010-11-26T07:31:46Z</dcterms:created>
  <dcterms:modified xsi:type="dcterms:W3CDTF">2010-11-27T09:56:37Z</dcterms:modified>
</cp:coreProperties>
</file>